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69" r:id="rId5"/>
    <p:sldId id="259" r:id="rId6"/>
    <p:sldId id="261" r:id="rId7"/>
    <p:sldId id="274" r:id="rId8"/>
    <p:sldId id="271" r:id="rId9"/>
    <p:sldId id="272" r:id="rId10"/>
    <p:sldId id="273" r:id="rId11"/>
    <p:sldId id="262" r:id="rId12"/>
    <p:sldId id="275" r:id="rId13"/>
    <p:sldId id="276" r:id="rId14"/>
    <p:sldId id="263" r:id="rId15"/>
    <p:sldId id="264" r:id="rId16"/>
    <p:sldId id="265" r:id="rId17"/>
    <p:sldId id="266" r:id="rId18"/>
    <p:sldId id="267" r:id="rId19"/>
    <p:sldId id="268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202795-FD18-4CEC-B5C1-3D9926C70A0F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50DFC0-565A-4DCF-B93C-BB7BD6F827A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0DFC0-565A-4DCF-B93C-BB7BD6F827AF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FA41-D841-4645-8C74-991D46087CF1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7F0BD-ED3A-4B90-BECB-E7CF57A795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FA41-D841-4645-8C74-991D46087CF1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7F0BD-ED3A-4B90-BECB-E7CF57A795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FA41-D841-4645-8C74-991D46087CF1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7F0BD-ED3A-4B90-BECB-E7CF57A795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FA41-D841-4645-8C74-991D46087CF1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7F0BD-ED3A-4B90-BECB-E7CF57A795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FA41-D841-4645-8C74-991D46087CF1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7F0BD-ED3A-4B90-BECB-E7CF57A795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FA41-D841-4645-8C74-991D46087CF1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7F0BD-ED3A-4B90-BECB-E7CF57A795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FA41-D841-4645-8C74-991D46087CF1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7F0BD-ED3A-4B90-BECB-E7CF57A795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FA41-D841-4645-8C74-991D46087CF1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7F0BD-ED3A-4B90-BECB-E7CF57A795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FA41-D841-4645-8C74-991D46087CF1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7F0BD-ED3A-4B90-BECB-E7CF57A795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FA41-D841-4645-8C74-991D46087CF1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7F0BD-ED3A-4B90-BECB-E7CF57A795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FA41-D841-4645-8C74-991D46087CF1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7F0BD-ED3A-4B90-BECB-E7CF57A795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9FA41-D841-4645-8C74-991D46087CF1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7F0BD-ED3A-4B90-BECB-E7CF57A7959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590799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History of English Literature:</a:t>
            </a:r>
            <a:br>
              <a:rPr lang="en-US" dirty="0" smtClean="0"/>
            </a:br>
            <a:r>
              <a:rPr lang="en-US" dirty="0" smtClean="0"/>
              <a:t>A Critique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590800"/>
            <a:ext cx="9144000" cy="4267200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i="1" dirty="0" smtClean="0">
                <a:solidFill>
                  <a:schemeClr val="tx1"/>
                </a:solidFill>
              </a:rPr>
              <a:t>Presented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US" dirty="0">
                <a:solidFill>
                  <a:schemeClr val="tx1"/>
                </a:solidFill>
              </a:rPr>
              <a:t>b</a:t>
            </a:r>
            <a:r>
              <a:rPr lang="en-US" dirty="0" smtClean="0">
                <a:solidFill>
                  <a:schemeClr val="tx1"/>
                </a:solidFill>
              </a:rPr>
              <a:t>y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Dr Rajendra Kumar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Asst Professor, Department of English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SSSVS Government PG College</a:t>
            </a:r>
          </a:p>
          <a:p>
            <a:r>
              <a:rPr lang="en-US" dirty="0" err="1" smtClean="0">
                <a:solidFill>
                  <a:schemeClr val="tx1"/>
                </a:solidFill>
              </a:rPr>
              <a:t>Chunar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Mirzapur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Britons (and now English)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 It was </a:t>
            </a:r>
            <a:r>
              <a:rPr lang="en-US" b="1" dirty="0" err="1" smtClean="0">
                <a:solidFill>
                  <a:srgbClr val="C00000"/>
                </a:solidFill>
              </a:rPr>
              <a:t>Pytheas</a:t>
            </a:r>
            <a:r>
              <a:rPr lang="en-US" dirty="0" smtClean="0"/>
              <a:t>, a Greek geographer, who made an exploratory voyage to </a:t>
            </a:r>
            <a:r>
              <a:rPr lang="en-US" dirty="0" smtClean="0">
                <a:solidFill>
                  <a:srgbClr val="C00000"/>
                </a:solidFill>
              </a:rPr>
              <a:t>British islands</a:t>
            </a:r>
            <a:r>
              <a:rPr lang="en-US" dirty="0" smtClean="0"/>
              <a:t>, and first referred them as “</a:t>
            </a:r>
            <a:r>
              <a:rPr lang="en-US" dirty="0" err="1" smtClean="0">
                <a:solidFill>
                  <a:srgbClr val="C00000"/>
                </a:solidFill>
              </a:rPr>
              <a:t>Brettaniai</a:t>
            </a:r>
            <a:r>
              <a:rPr lang="en-US" dirty="0" smtClean="0"/>
              <a:t>”, (</a:t>
            </a:r>
            <a:r>
              <a:rPr lang="en-US" dirty="0" err="1" smtClean="0">
                <a:solidFill>
                  <a:srgbClr val="C00000"/>
                </a:solidFill>
              </a:rPr>
              <a:t>Brittanic</a:t>
            </a:r>
            <a:r>
              <a:rPr lang="en-US" dirty="0" smtClean="0">
                <a:solidFill>
                  <a:srgbClr val="C00000"/>
                </a:solidFill>
              </a:rPr>
              <a:t> Isles</a:t>
            </a:r>
            <a:r>
              <a:rPr lang="en-US" dirty="0" smtClean="0"/>
              <a:t>).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Also known as </a:t>
            </a:r>
            <a:r>
              <a:rPr lang="en-US" dirty="0" smtClean="0">
                <a:solidFill>
                  <a:srgbClr val="C00000"/>
                </a:solidFill>
              </a:rPr>
              <a:t>Celtic Britons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rgbClr val="C00000"/>
                </a:solidFill>
              </a:rPr>
              <a:t>Ancient Britons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They spoke </a:t>
            </a:r>
            <a:r>
              <a:rPr lang="en-US" dirty="0" smtClean="0">
                <a:solidFill>
                  <a:srgbClr val="C00000"/>
                </a:solidFill>
              </a:rPr>
              <a:t>Common </a:t>
            </a:r>
            <a:r>
              <a:rPr lang="en-US" dirty="0" err="1" smtClean="0">
                <a:solidFill>
                  <a:srgbClr val="C00000"/>
                </a:solidFill>
              </a:rPr>
              <a:t>Brittonic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/>
              <a:t>or Old </a:t>
            </a:r>
            <a:r>
              <a:rPr lang="en-US" dirty="0" err="1" smtClean="0"/>
              <a:t>Brythonic</a:t>
            </a:r>
            <a:r>
              <a:rPr lang="en-US" dirty="0" smtClean="0"/>
              <a:t>   language which had split into various Neo-</a:t>
            </a:r>
            <a:r>
              <a:rPr lang="en-US" dirty="0" err="1" smtClean="0"/>
              <a:t>Brittonic</a:t>
            </a:r>
            <a:r>
              <a:rPr lang="en-US" dirty="0" smtClean="0"/>
              <a:t>  languages: 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 smtClean="0">
                <a:solidFill>
                  <a:srgbClr val="C00000"/>
                </a:solidFill>
              </a:rPr>
              <a:t>Welsh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Cumbric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C00000"/>
                </a:solidFill>
              </a:rPr>
              <a:t>Cornish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C00000"/>
                </a:solidFill>
              </a:rPr>
              <a:t>Breton</a:t>
            </a:r>
            <a:r>
              <a:rPr lang="en-US" dirty="0" smtClean="0"/>
              <a:t> and </a:t>
            </a:r>
            <a:r>
              <a:rPr lang="en-US" dirty="0" err="1" smtClean="0">
                <a:solidFill>
                  <a:srgbClr val="C00000"/>
                </a:solidFill>
              </a:rPr>
              <a:t>Pictish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Britain was earlier </a:t>
            </a:r>
            <a:r>
              <a:rPr lang="en-US" dirty="0" smtClean="0">
                <a:solidFill>
                  <a:srgbClr val="C00000"/>
                </a:solidFill>
              </a:rPr>
              <a:t>Greek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C00000"/>
                </a:solidFill>
              </a:rPr>
              <a:t>Roman</a:t>
            </a:r>
            <a:r>
              <a:rPr lang="en-US" dirty="0" smtClean="0"/>
              <a:t> colony.</a:t>
            </a: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Romans withdrew their army in c. </a:t>
            </a:r>
            <a:r>
              <a:rPr lang="en-US" dirty="0" smtClean="0"/>
              <a:t>410 </a:t>
            </a:r>
            <a:r>
              <a:rPr lang="en-US" dirty="0" smtClean="0"/>
              <a:t>AD.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 smtClean="0"/>
              <a:t>1. Anglo-Saxon/Old English Period (450-1066)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Three Germanic tribes: </a:t>
            </a:r>
            <a:r>
              <a:rPr lang="en-US" dirty="0" smtClean="0">
                <a:solidFill>
                  <a:srgbClr val="C00000"/>
                </a:solidFill>
              </a:rPr>
              <a:t>Angles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C00000"/>
                </a:solidFill>
              </a:rPr>
              <a:t>Saxons</a:t>
            </a:r>
            <a:r>
              <a:rPr lang="en-US" dirty="0" smtClean="0"/>
              <a:t> &amp; </a:t>
            </a:r>
            <a:r>
              <a:rPr lang="en-US" dirty="0" smtClean="0">
                <a:solidFill>
                  <a:srgbClr val="C00000"/>
                </a:solidFill>
              </a:rPr>
              <a:t>Jutes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Oral literary tradition; most literary works were written to be performed.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/>
              <a:t> </a:t>
            </a:r>
            <a:r>
              <a:rPr lang="en-US" dirty="0" smtClean="0"/>
              <a:t>Poems: ‘</a:t>
            </a:r>
            <a:r>
              <a:rPr lang="en-US" dirty="0" err="1" smtClean="0">
                <a:solidFill>
                  <a:srgbClr val="C00000"/>
                </a:solidFill>
              </a:rPr>
              <a:t>Widsith</a:t>
            </a:r>
            <a:r>
              <a:rPr lang="en-US" dirty="0" smtClean="0"/>
              <a:t>’ (known as ‘The </a:t>
            </a:r>
            <a:r>
              <a:rPr lang="en-US" dirty="0" err="1" smtClean="0"/>
              <a:t>Traveller’s</a:t>
            </a:r>
            <a:r>
              <a:rPr lang="en-US" dirty="0" smtClean="0"/>
              <a:t> Song, in 143 lines)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/>
              <a:t> </a:t>
            </a:r>
            <a:r>
              <a:rPr lang="en-US" dirty="0" smtClean="0"/>
              <a:t>‘</a:t>
            </a:r>
            <a:r>
              <a:rPr lang="en-US" dirty="0" err="1" smtClean="0">
                <a:solidFill>
                  <a:srgbClr val="C00000"/>
                </a:solidFill>
              </a:rPr>
              <a:t>Boewulf</a:t>
            </a:r>
            <a:r>
              <a:rPr lang="en-US" dirty="0" smtClean="0"/>
              <a:t>’, an old English epic in 3182 lines. 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/>
              <a:t> </a:t>
            </a:r>
            <a:r>
              <a:rPr lang="en-US" dirty="0" smtClean="0"/>
              <a:t>‘</a:t>
            </a:r>
            <a:r>
              <a:rPr lang="en-US" dirty="0" smtClean="0">
                <a:solidFill>
                  <a:srgbClr val="C00000"/>
                </a:solidFill>
              </a:rPr>
              <a:t>The Wanderer</a:t>
            </a:r>
            <a:r>
              <a:rPr lang="en-US" dirty="0" smtClean="0"/>
              <a:t>’, ‘</a:t>
            </a:r>
            <a:r>
              <a:rPr lang="en-US" dirty="0" smtClean="0">
                <a:solidFill>
                  <a:srgbClr val="C00000"/>
                </a:solidFill>
              </a:rPr>
              <a:t>The Seafarer</a:t>
            </a:r>
            <a:r>
              <a:rPr lang="en-US" dirty="0" smtClean="0"/>
              <a:t>’</a:t>
            </a:r>
          </a:p>
          <a:p>
            <a:pPr>
              <a:buNone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Authors: </a:t>
            </a:r>
            <a:r>
              <a:rPr lang="en-US" sz="2800" dirty="0" smtClean="0">
                <a:solidFill>
                  <a:srgbClr val="C00000"/>
                </a:solidFill>
              </a:rPr>
              <a:t>Caedmon (Hymns)</a:t>
            </a:r>
            <a:r>
              <a:rPr lang="en-US" sz="2800" dirty="0" smtClean="0"/>
              <a:t>, </a:t>
            </a:r>
            <a:r>
              <a:rPr lang="en-US" sz="2800" dirty="0" smtClean="0">
                <a:solidFill>
                  <a:srgbClr val="C00000"/>
                </a:solidFill>
              </a:rPr>
              <a:t>Bede</a:t>
            </a:r>
            <a:r>
              <a:rPr lang="en-US" sz="2800" dirty="0" smtClean="0"/>
              <a:t>, </a:t>
            </a:r>
            <a:r>
              <a:rPr lang="en-US" sz="2800" dirty="0" smtClean="0">
                <a:solidFill>
                  <a:srgbClr val="C00000"/>
                </a:solidFill>
              </a:rPr>
              <a:t>Alfred the Great</a:t>
            </a:r>
            <a:r>
              <a:rPr lang="en-US" sz="2800" dirty="0" smtClean="0"/>
              <a:t>, </a:t>
            </a:r>
            <a:r>
              <a:rPr lang="en-US" sz="2800" dirty="0" smtClean="0">
                <a:solidFill>
                  <a:srgbClr val="C00000"/>
                </a:solidFill>
              </a:rPr>
              <a:t>Cynewulf</a:t>
            </a:r>
            <a:r>
              <a:rPr lang="en-US" sz="2800" dirty="0" smtClean="0"/>
              <a:t>.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 flipV="1">
            <a:off x="457200" y="227331"/>
            <a:ext cx="3008313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1026" name="Picture 2" descr="D:\Beowulf.firstpage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581400" y="0"/>
            <a:ext cx="5562600" cy="6858000"/>
          </a:xfrm>
          <a:prstGeom prst="rect">
            <a:avLst/>
          </a:prstGeom>
          <a:noFill/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0" y="0"/>
            <a:ext cx="3581400" cy="68580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algn="ctr"/>
            <a:r>
              <a:rPr lang="en-US" sz="4800" dirty="0" smtClean="0"/>
              <a:t>  </a:t>
            </a:r>
            <a:r>
              <a:rPr lang="en-US" sz="4800" dirty="0" smtClean="0">
                <a:solidFill>
                  <a:srgbClr val="C00000"/>
                </a:solidFill>
              </a:rPr>
              <a:t>Beowulf</a:t>
            </a:r>
            <a:r>
              <a:rPr lang="en-US" sz="4800" dirty="0" smtClean="0"/>
              <a:t>,</a:t>
            </a:r>
          </a:p>
          <a:p>
            <a:pPr algn="ctr"/>
            <a:r>
              <a:rPr lang="en-US" sz="4800" dirty="0"/>
              <a:t>a</a:t>
            </a:r>
            <a:r>
              <a:rPr lang="en-US" sz="4800" dirty="0" smtClean="0"/>
              <a:t>n epic in </a:t>
            </a:r>
            <a:endParaRPr lang="en-US" sz="4800" dirty="0" smtClean="0"/>
          </a:p>
          <a:p>
            <a:pPr algn="ctr"/>
            <a:r>
              <a:rPr lang="en-US" sz="4800" dirty="0" smtClean="0"/>
              <a:t>Old </a:t>
            </a:r>
            <a:r>
              <a:rPr lang="en-US" sz="4800" dirty="0" smtClean="0"/>
              <a:t>English 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C00000"/>
                </a:solidFill>
              </a:rPr>
              <a:t>2. Middle English/Anglo-Norman Period (1066-1500)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sz="2800" dirty="0" smtClean="0"/>
              <a:t>Norman Conquest in </a:t>
            </a:r>
            <a:r>
              <a:rPr lang="en-US" sz="2800" dirty="0" smtClean="0">
                <a:solidFill>
                  <a:srgbClr val="C00000"/>
                </a:solidFill>
              </a:rPr>
              <a:t>1066</a:t>
            </a:r>
            <a:r>
              <a:rPr lang="en-US" sz="2800" dirty="0" smtClean="0"/>
              <a:t> (Williams, King of Normandy)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French became the language of courts, parliament &amp; polite society.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Growth of Middle English under the French influence:</a:t>
            </a:r>
          </a:p>
          <a:p>
            <a:pPr>
              <a:buNone/>
            </a:pPr>
            <a:r>
              <a:rPr lang="en-US" sz="2800" dirty="0"/>
              <a:t> </a:t>
            </a:r>
            <a:r>
              <a:rPr lang="en-US" sz="2800" dirty="0" smtClean="0"/>
              <a:t>   e.g. </a:t>
            </a:r>
            <a:r>
              <a:rPr lang="en-US" sz="2800" dirty="0" smtClean="0">
                <a:solidFill>
                  <a:srgbClr val="C00000"/>
                </a:solidFill>
              </a:rPr>
              <a:t>Layamon</a:t>
            </a:r>
            <a:r>
              <a:rPr lang="en-US" sz="2800" dirty="0" smtClean="0"/>
              <a:t>’s </a:t>
            </a:r>
            <a:r>
              <a:rPr lang="en-US" sz="2800" i="1" dirty="0" smtClean="0">
                <a:solidFill>
                  <a:srgbClr val="C00000"/>
                </a:solidFill>
              </a:rPr>
              <a:t>Brut</a:t>
            </a:r>
            <a:r>
              <a:rPr lang="en-US" sz="2800" i="1" dirty="0" smtClean="0"/>
              <a:t> </a:t>
            </a:r>
            <a:r>
              <a:rPr lang="en-US" sz="2800" dirty="0" smtClean="0"/>
              <a:t>in </a:t>
            </a:r>
            <a:r>
              <a:rPr lang="en-US" sz="2800" dirty="0" smtClean="0">
                <a:solidFill>
                  <a:srgbClr val="C00000"/>
                </a:solidFill>
              </a:rPr>
              <a:t>Norman-French</a:t>
            </a:r>
            <a:r>
              <a:rPr lang="en-US" sz="2800" dirty="0" smtClean="0"/>
              <a:t> (in </a:t>
            </a:r>
            <a:r>
              <a:rPr lang="en-US" sz="2800" dirty="0" smtClean="0">
                <a:solidFill>
                  <a:srgbClr val="C00000"/>
                </a:solidFill>
              </a:rPr>
              <a:t>16096</a:t>
            </a:r>
            <a:r>
              <a:rPr lang="en-US" sz="2800" dirty="0" smtClean="0"/>
              <a:t> lines, narrates history of Britain) first poet to present the legends of </a:t>
            </a:r>
            <a:r>
              <a:rPr lang="en-US" sz="2800" dirty="0" smtClean="0">
                <a:solidFill>
                  <a:srgbClr val="C00000"/>
                </a:solidFill>
              </a:rPr>
              <a:t>Arthur</a:t>
            </a:r>
            <a:r>
              <a:rPr lang="en-US" sz="2800" dirty="0" smtClean="0"/>
              <a:t> and the Knights of Round Table.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Hagiographies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Authors: </a:t>
            </a:r>
            <a:r>
              <a:rPr lang="en-US" sz="2800" dirty="0" err="1" smtClean="0">
                <a:solidFill>
                  <a:srgbClr val="C00000"/>
                </a:solidFill>
              </a:rPr>
              <a:t>Wycliff</a:t>
            </a:r>
            <a:r>
              <a:rPr lang="en-US" sz="2800" dirty="0" smtClean="0"/>
              <a:t>, William Langland, Gawain-Poet, </a:t>
            </a:r>
            <a:r>
              <a:rPr lang="en-US" sz="2800" dirty="0" smtClean="0">
                <a:solidFill>
                  <a:srgbClr val="C00000"/>
                </a:solidFill>
              </a:rPr>
              <a:t>Chaucer</a:t>
            </a:r>
            <a:r>
              <a:rPr lang="en-US" sz="2800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The Medieval Theatre: The </a:t>
            </a:r>
            <a:r>
              <a:rPr lang="en-US" sz="2800" dirty="0" smtClean="0">
                <a:solidFill>
                  <a:srgbClr val="C00000"/>
                </a:solidFill>
              </a:rPr>
              <a:t>Mystery</a:t>
            </a:r>
            <a:r>
              <a:rPr lang="en-US" sz="2800" dirty="0" smtClean="0"/>
              <a:t>, the </a:t>
            </a:r>
            <a:r>
              <a:rPr lang="en-US" sz="2800" dirty="0" smtClean="0">
                <a:solidFill>
                  <a:srgbClr val="C00000"/>
                </a:solidFill>
              </a:rPr>
              <a:t>Miracle</a:t>
            </a:r>
            <a:r>
              <a:rPr lang="en-US" sz="2800" dirty="0" smtClean="0"/>
              <a:t> &amp; the       </a:t>
            </a:r>
          </a:p>
          <a:p>
            <a:pPr>
              <a:buNone/>
            </a:pP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smtClean="0">
                <a:solidFill>
                  <a:srgbClr val="C00000"/>
                </a:solidFill>
              </a:rPr>
              <a:t>     Morality</a:t>
            </a:r>
            <a:r>
              <a:rPr lang="en-US" sz="2800" dirty="0" smtClean="0"/>
              <a:t> plays.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Printing: William </a:t>
            </a:r>
            <a:r>
              <a:rPr lang="en-US" sz="2800" dirty="0" smtClean="0">
                <a:solidFill>
                  <a:srgbClr val="C00000"/>
                </a:solidFill>
              </a:rPr>
              <a:t>Caxton </a:t>
            </a:r>
            <a:r>
              <a:rPr lang="en-US" sz="2800" dirty="0" smtClean="0"/>
              <a:t>introduced printing machine in 1476.</a:t>
            </a:r>
            <a:endParaRPr lang="en-US" sz="2800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3. English Renaissance Period </a:t>
            </a:r>
            <a:r>
              <a:rPr lang="en-US" dirty="0" smtClean="0"/>
              <a:t>(1500-1660)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198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Early English Renaissance</a:t>
            </a:r>
            <a:r>
              <a:rPr lang="en-US" dirty="0" smtClean="0"/>
              <a:t> Period (1500-58):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Poetry</a:t>
            </a:r>
            <a:r>
              <a:rPr lang="en-US" dirty="0" smtClean="0"/>
              <a:t>: Skelton, Wyatt, Howard.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Drama</a:t>
            </a:r>
            <a:r>
              <a:rPr lang="en-US" dirty="0" smtClean="0"/>
              <a:t>: John Heywood, Udall.</a:t>
            </a:r>
          </a:p>
          <a:p>
            <a:pPr>
              <a:buNone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Prose</a:t>
            </a:r>
            <a:r>
              <a:rPr lang="en-US" dirty="0" smtClean="0"/>
              <a:t>: Thomas More, Tyndale’s </a:t>
            </a:r>
            <a:r>
              <a:rPr lang="en-US" i="1" dirty="0" smtClean="0"/>
              <a:t>Bible</a:t>
            </a:r>
            <a:r>
              <a:rPr lang="en-US" dirty="0" smtClean="0"/>
              <a:t> (1526)</a:t>
            </a:r>
            <a:endParaRPr lang="en-US" i="1" dirty="0" smtClean="0"/>
          </a:p>
          <a:p>
            <a:pPr>
              <a:buNone/>
            </a:pPr>
            <a:endParaRPr lang="en-US" sz="4400" dirty="0" smtClean="0"/>
          </a:p>
          <a:p>
            <a:pPr>
              <a:buNone/>
            </a:pPr>
            <a:endParaRPr lang="en-US" sz="4400" dirty="0" smtClean="0"/>
          </a:p>
          <a:p>
            <a:pPr>
              <a:buFont typeface="Wingdings" pitchFamily="2" charset="2"/>
              <a:buChar char="Ø"/>
            </a:pPr>
            <a:endParaRPr lang="en-US" sz="4400" dirty="0" smtClean="0"/>
          </a:p>
          <a:p>
            <a:pPr>
              <a:buFont typeface="Wingdings" pitchFamily="2" charset="2"/>
              <a:buChar char="Ø"/>
            </a:pPr>
            <a:endParaRPr lang="en-US" sz="4400" dirty="0" smtClean="0"/>
          </a:p>
          <a:p>
            <a:pPr>
              <a:buNone/>
            </a:pPr>
            <a:endParaRPr lang="en-US" sz="4400" dirty="0" smtClean="0"/>
          </a:p>
          <a:p>
            <a:pPr>
              <a:buNone/>
            </a:pPr>
            <a:endParaRPr lang="en-US" sz="4400" dirty="0" smtClean="0"/>
          </a:p>
          <a:p>
            <a:pPr>
              <a:buNone/>
            </a:pPr>
            <a:endParaRPr lang="en-US" sz="4400" dirty="0" smtClean="0"/>
          </a:p>
          <a:p>
            <a:pPr>
              <a:buNone/>
            </a:pPr>
            <a:endParaRPr lang="en-US" sz="44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3</a:t>
            </a:r>
            <a:r>
              <a:rPr lang="en-US" dirty="0" smtClean="0">
                <a:solidFill>
                  <a:srgbClr val="C00000"/>
                </a:solidFill>
              </a:rPr>
              <a:t>. English Renaissance Period </a:t>
            </a:r>
            <a:r>
              <a:rPr lang="en-US" dirty="0" smtClean="0"/>
              <a:t>(1500-1660)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Elizabethan</a:t>
            </a:r>
            <a:r>
              <a:rPr lang="en-US" dirty="0" smtClean="0"/>
              <a:t> Age (1558-1603): 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C00000"/>
                </a:solidFill>
              </a:rPr>
              <a:t>Poetry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C00000"/>
                </a:solidFill>
              </a:rPr>
              <a:t>Romantics</a:t>
            </a:r>
            <a:r>
              <a:rPr lang="en-US" dirty="0" smtClean="0"/>
              <a:t>: Spenser, Sidney, Shakespeare,  Drayton, Constable.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C00000"/>
                </a:solidFill>
              </a:rPr>
              <a:t>Drama</a:t>
            </a:r>
            <a:r>
              <a:rPr lang="en-US" dirty="0" smtClean="0"/>
              <a:t>: Sackville and Norton, University Wits, Gascoigne, Shakespeare, Jonson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C00000"/>
                </a:solidFill>
              </a:rPr>
              <a:t>Prose</a:t>
            </a:r>
            <a:r>
              <a:rPr lang="en-US" dirty="0" smtClean="0"/>
              <a:t>: Sidney, Lyly, Lodge.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3. English Renaissance Period </a:t>
            </a:r>
            <a:r>
              <a:rPr lang="en-US" dirty="0" smtClean="0"/>
              <a:t>(1500-1660)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Ø"/>
            </a:pPr>
            <a:endParaRPr lang="en-US" dirty="0" smtClean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dirty="0" err="1" smtClean="0">
                <a:solidFill>
                  <a:srgbClr val="C00000"/>
                </a:solidFill>
              </a:rPr>
              <a:t>Jacobian</a:t>
            </a:r>
            <a:r>
              <a:rPr lang="en-US" dirty="0" smtClean="0"/>
              <a:t> Age (1603-25):</a:t>
            </a:r>
            <a:endParaRPr lang="en-US" i="1" dirty="0" smtClean="0"/>
          </a:p>
          <a:p>
            <a:pPr>
              <a:buNone/>
            </a:pPr>
            <a:r>
              <a:rPr lang="en-US" dirty="0" smtClean="0"/>
              <a:t>	 Drama: Jonson, Webster, Chapman, </a:t>
            </a:r>
            <a:r>
              <a:rPr lang="en-US" dirty="0" err="1" smtClean="0"/>
              <a:t>Middlton</a:t>
            </a:r>
            <a:r>
              <a:rPr lang="en-US" dirty="0" smtClean="0"/>
              <a:t>,  	  	         Dekker, Beaumont &amp; Fletcher.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Poetry: Metaphysical poetry: Donne, Herbert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Prose:  Bacon, </a:t>
            </a:r>
            <a:r>
              <a:rPr lang="en-US" i="1" dirty="0" smtClean="0"/>
              <a:t>King James Bible</a:t>
            </a:r>
            <a:r>
              <a:rPr lang="en-US" i="1" dirty="0"/>
              <a:t> </a:t>
            </a:r>
            <a:r>
              <a:rPr lang="en-US" dirty="0" smtClean="0"/>
              <a:t>(</a:t>
            </a:r>
            <a:r>
              <a:rPr lang="en-US" sz="3000" i="1" dirty="0" smtClean="0"/>
              <a:t>Authorized Version</a:t>
            </a:r>
            <a:r>
              <a:rPr lang="en-US" dirty="0" smtClean="0"/>
              <a:t>), 	       Robert Burton,  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3. English Renaissance Period </a:t>
            </a:r>
            <a:r>
              <a:rPr lang="en-US" dirty="0" smtClean="0"/>
              <a:t>(1500-1660)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198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sz="3600" dirty="0" smtClean="0">
                <a:solidFill>
                  <a:srgbClr val="C00000"/>
                </a:solidFill>
              </a:rPr>
              <a:t>Caroline</a:t>
            </a:r>
            <a:r>
              <a:rPr lang="en-US" sz="3600" dirty="0" smtClean="0"/>
              <a:t> Age (1625-49): </a:t>
            </a:r>
          </a:p>
          <a:p>
            <a:pPr>
              <a:buNone/>
            </a:pPr>
            <a:endParaRPr lang="en-US" sz="3600" dirty="0" smtClean="0"/>
          </a:p>
          <a:p>
            <a:pPr>
              <a:buFont typeface="Wingdings" pitchFamily="2" charset="2"/>
              <a:buChar char="q"/>
            </a:pPr>
            <a:r>
              <a:rPr lang="en-US" dirty="0"/>
              <a:t> </a:t>
            </a:r>
            <a:r>
              <a:rPr lang="en-US" dirty="0" smtClean="0"/>
              <a:t> Poetry: Milton, 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>
                <a:solidFill>
                  <a:srgbClr val="C00000"/>
                </a:solidFill>
              </a:rPr>
              <a:t>Metaphysicals</a:t>
            </a:r>
            <a:r>
              <a:rPr lang="en-US" dirty="0" smtClean="0"/>
              <a:t>: Marvell, Vaughan, </a:t>
            </a:r>
            <a:r>
              <a:rPr lang="en-US" dirty="0" smtClean="0"/>
              <a:t>Crashaw, </a:t>
            </a:r>
            <a:endParaRPr lang="en-US" dirty="0" smtClean="0"/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smtClean="0">
                <a:solidFill>
                  <a:srgbClr val="C00000"/>
                </a:solidFill>
              </a:rPr>
              <a:t>Cavaliers</a:t>
            </a:r>
            <a:r>
              <a:rPr lang="en-US" dirty="0" smtClean="0"/>
              <a:t>: Suckling, Carew, Lovelace.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Drama: Massinger, Ford, Shirley. </a:t>
            </a:r>
          </a:p>
          <a:p>
            <a:pPr>
              <a:buNone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Prose: Sir Browne, </a:t>
            </a:r>
            <a:r>
              <a:rPr lang="en-US" dirty="0" smtClean="0"/>
              <a:t>Milton</a:t>
            </a:r>
            <a:endParaRPr lang="en-US" dirty="0"/>
          </a:p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r>
              <a:rPr lang="en-US" dirty="0"/>
              <a:t> 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59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3. English Renaissance Period </a:t>
            </a:r>
            <a:r>
              <a:rPr lang="en-US" dirty="0" smtClean="0"/>
              <a:t>(1500-1660)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</a:t>
            </a:r>
            <a:r>
              <a:rPr lang="en-US" dirty="0" smtClean="0"/>
              <a:t>The </a:t>
            </a:r>
            <a:r>
              <a:rPr lang="en-US" dirty="0" smtClean="0">
                <a:solidFill>
                  <a:srgbClr val="C00000"/>
                </a:solidFill>
              </a:rPr>
              <a:t>Commonwealth</a:t>
            </a:r>
            <a:r>
              <a:rPr lang="en-US" dirty="0" smtClean="0"/>
              <a:t> Period/Age of Puritan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  						    (1649-60)  	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 </a:t>
            </a:r>
            <a:r>
              <a:rPr lang="en-US" dirty="0" smtClean="0">
                <a:solidFill>
                  <a:srgbClr val="C00000"/>
                </a:solidFill>
              </a:rPr>
              <a:t>Drama</a:t>
            </a:r>
            <a:r>
              <a:rPr lang="en-US" dirty="0" smtClean="0"/>
              <a:t>: Theatres were closed in 1642. 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		Civil war, Charles I was imprisoned in 1642 and 	executed in 1649.</a:t>
            </a:r>
            <a:r>
              <a:rPr lang="en-US" dirty="0"/>
              <a:t>	</a:t>
            </a:r>
            <a:r>
              <a:rPr lang="en-US" dirty="0" smtClean="0"/>
              <a:t>	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</a:t>
            </a:r>
            <a:r>
              <a:rPr lang="en-US" dirty="0" smtClean="0">
                <a:solidFill>
                  <a:srgbClr val="C00000"/>
                </a:solidFill>
              </a:rPr>
              <a:t>Poetry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C00000"/>
                </a:solidFill>
              </a:rPr>
              <a:t>Milton</a:t>
            </a:r>
            <a:r>
              <a:rPr lang="en-US" dirty="0" smtClean="0"/>
              <a:t>, Henry Vaughan, Marvell, Abraham 	Cowley.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</a:t>
            </a:r>
            <a:r>
              <a:rPr lang="en-US" dirty="0" smtClean="0">
                <a:solidFill>
                  <a:srgbClr val="C00000"/>
                </a:solidFill>
              </a:rPr>
              <a:t>Prose</a:t>
            </a:r>
            <a:r>
              <a:rPr lang="en-US" dirty="0" smtClean="0"/>
              <a:t>: Milton, John Locke.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4. The Neo-classical Period (1660-1784)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62484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 The </a:t>
            </a:r>
            <a:r>
              <a:rPr lang="en-US" dirty="0" smtClean="0">
                <a:solidFill>
                  <a:srgbClr val="C00000"/>
                </a:solidFill>
              </a:rPr>
              <a:t>Restoration</a:t>
            </a:r>
            <a:r>
              <a:rPr lang="en-US" dirty="0" smtClean="0"/>
              <a:t> </a:t>
            </a:r>
            <a:r>
              <a:rPr lang="en-US" dirty="0" smtClean="0"/>
              <a:t>Period (1660-1700)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</a:t>
            </a:r>
            <a:r>
              <a:rPr lang="en-US" dirty="0" smtClean="0"/>
              <a:t>Drama: Unsentimental or Hard comedies: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</a:rPr>
              <a:t>Dryden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C00000"/>
                </a:solidFill>
              </a:rPr>
              <a:t>Congreve</a:t>
            </a:r>
            <a:r>
              <a:rPr lang="en-US" dirty="0" smtClean="0"/>
              <a:t>, </a:t>
            </a:r>
            <a:r>
              <a:rPr lang="en-US" dirty="0" err="1" smtClean="0"/>
              <a:t>Wycherly</a:t>
            </a:r>
            <a:r>
              <a:rPr lang="en-US" dirty="0" smtClean="0"/>
              <a:t>, Etherege, </a:t>
            </a:r>
            <a:r>
              <a:rPr lang="en-US" dirty="0" err="1" smtClean="0"/>
              <a:t>Vaunbrugh</a:t>
            </a:r>
            <a:r>
              <a:rPr lang="en-US" dirty="0" smtClean="0"/>
              <a:t>, </a:t>
            </a:r>
            <a:r>
              <a:rPr lang="en-US" dirty="0" err="1" smtClean="0"/>
              <a:t>Aphra</a:t>
            </a:r>
            <a:r>
              <a:rPr lang="en-US" dirty="0" smtClean="0"/>
              <a:t> </a:t>
            </a:r>
            <a:r>
              <a:rPr lang="en-US" dirty="0" err="1" smtClean="0"/>
              <a:t>Behn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Poetry: Satire: </a:t>
            </a:r>
            <a:r>
              <a:rPr lang="en-US" dirty="0" smtClean="0">
                <a:solidFill>
                  <a:srgbClr val="C00000"/>
                </a:solidFill>
              </a:rPr>
              <a:t>Milton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C00000"/>
                </a:solidFill>
              </a:rPr>
              <a:t>Dryden</a:t>
            </a:r>
            <a:r>
              <a:rPr lang="en-US" dirty="0" smtClean="0"/>
              <a:t>, Shadwell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Prose: John </a:t>
            </a:r>
            <a:r>
              <a:rPr lang="en-US" dirty="0" smtClean="0">
                <a:solidFill>
                  <a:srgbClr val="C00000"/>
                </a:solidFill>
              </a:rPr>
              <a:t>Bunyan</a:t>
            </a:r>
            <a:r>
              <a:rPr lang="en-US" dirty="0" smtClean="0"/>
              <a:t>, Locke, Samuel </a:t>
            </a:r>
            <a:r>
              <a:rPr lang="en-US" dirty="0" smtClean="0">
                <a:solidFill>
                  <a:srgbClr val="C00000"/>
                </a:solidFill>
              </a:rPr>
              <a:t>Pepys (Diary)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</a:t>
            </a:r>
            <a:r>
              <a:rPr lang="en-US" dirty="0" err="1" smtClean="0"/>
              <a:t>Aphra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C00000"/>
                </a:solidFill>
              </a:rPr>
              <a:t>Behn</a:t>
            </a:r>
            <a:r>
              <a:rPr lang="en-US" dirty="0" smtClean="0"/>
              <a:t> (Frist professional female novelist)</a:t>
            </a:r>
            <a:endParaRPr lang="en-US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855"/>
            <a:ext cx="9144000" cy="671945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/>
              <a:t>4. The Neo-classical Period (1660-1784)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The </a:t>
            </a:r>
            <a:r>
              <a:rPr lang="en-US" dirty="0" smtClean="0">
                <a:solidFill>
                  <a:srgbClr val="C00000"/>
                </a:solidFill>
              </a:rPr>
              <a:t>Augustan</a:t>
            </a:r>
            <a:r>
              <a:rPr lang="en-US" dirty="0" smtClean="0"/>
              <a:t> Age </a:t>
            </a:r>
            <a:r>
              <a:rPr lang="en-US" dirty="0"/>
              <a:t>(1700-45</a:t>
            </a:r>
            <a:r>
              <a:rPr lang="en-US" dirty="0" smtClean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Drama: </a:t>
            </a:r>
            <a:r>
              <a:rPr lang="en-US" dirty="0" smtClean="0"/>
              <a:t>The Licensing Act 1737</a:t>
            </a:r>
          </a:p>
          <a:p>
            <a:pPr marL="0" indent="0">
              <a:buNone/>
            </a:pPr>
            <a:r>
              <a:rPr lang="en-US" dirty="0" smtClean="0"/>
              <a:t>      </a:t>
            </a:r>
            <a:r>
              <a:rPr lang="en-US" dirty="0" smtClean="0">
                <a:solidFill>
                  <a:srgbClr val="C00000"/>
                </a:solidFill>
              </a:rPr>
              <a:t>Vanbrugh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C00000"/>
                </a:solidFill>
              </a:rPr>
              <a:t>Gay</a:t>
            </a:r>
            <a:r>
              <a:rPr lang="en-US" dirty="0" smtClean="0"/>
              <a:t>, Colley </a:t>
            </a:r>
            <a:r>
              <a:rPr lang="en-US" dirty="0" smtClean="0">
                <a:solidFill>
                  <a:srgbClr val="C00000"/>
                </a:solidFill>
              </a:rPr>
              <a:t>Cibber</a:t>
            </a:r>
            <a:r>
              <a:rPr lang="en-US" dirty="0" smtClean="0"/>
              <a:t>, John </a:t>
            </a:r>
            <a:r>
              <a:rPr lang="en-US" dirty="0" smtClean="0">
                <a:solidFill>
                  <a:srgbClr val="C00000"/>
                </a:solidFill>
              </a:rPr>
              <a:t>Rich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C00000"/>
                </a:solidFill>
              </a:rPr>
              <a:t>Fielding</a:t>
            </a:r>
            <a:endParaRPr lang="en-US" dirty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Poetry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C00000"/>
                </a:solidFill>
              </a:rPr>
              <a:t>Pope</a:t>
            </a:r>
            <a:r>
              <a:rPr lang="en-US" dirty="0" smtClean="0"/>
              <a:t>, Edward </a:t>
            </a:r>
            <a:r>
              <a:rPr lang="en-US" dirty="0" smtClean="0">
                <a:solidFill>
                  <a:srgbClr val="C00000"/>
                </a:solidFill>
              </a:rPr>
              <a:t>Young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C00000"/>
                </a:solidFill>
              </a:rPr>
              <a:t>Thomson</a:t>
            </a:r>
            <a:r>
              <a:rPr lang="en-US" dirty="0" smtClean="0"/>
              <a:t>, Ambrose </a:t>
            </a:r>
            <a:r>
              <a:rPr lang="en-US" dirty="0" smtClean="0">
                <a:solidFill>
                  <a:srgbClr val="C00000"/>
                </a:solidFill>
              </a:rPr>
              <a:t>Phillips</a:t>
            </a:r>
            <a:r>
              <a:rPr lang="en-US" dirty="0" smtClean="0"/>
              <a:t>, Henry Carey.</a:t>
            </a: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Prose: </a:t>
            </a:r>
            <a:r>
              <a:rPr lang="en-US" dirty="0" smtClean="0"/>
              <a:t>Periodical Essays: Addison, Steele, Swift,  </a:t>
            </a:r>
          </a:p>
          <a:p>
            <a:pPr marL="0" indent="0">
              <a:buNone/>
            </a:pPr>
            <a:r>
              <a:rPr lang="en-US" dirty="0" smtClean="0"/>
              <a:t>     Novel</a:t>
            </a:r>
            <a:r>
              <a:rPr lang="en-US" dirty="0"/>
              <a:t>:</a:t>
            </a:r>
            <a:r>
              <a:rPr lang="en-US" dirty="0" smtClean="0"/>
              <a:t> Daniel Defoe, Richardson, Fielding.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374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59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/>
              <a:t>4. The Neo-classical Period (1660-1784)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15962"/>
            <a:ext cx="9144000" cy="6142038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The </a:t>
            </a:r>
            <a:r>
              <a:rPr lang="en-US" dirty="0"/>
              <a:t>Age of </a:t>
            </a:r>
            <a:r>
              <a:rPr lang="en-US" dirty="0">
                <a:solidFill>
                  <a:srgbClr val="C00000"/>
                </a:solidFill>
              </a:rPr>
              <a:t>Prose</a:t>
            </a:r>
            <a:r>
              <a:rPr lang="en-US" dirty="0"/>
              <a:t> and </a:t>
            </a:r>
            <a:r>
              <a:rPr lang="en-US" dirty="0" smtClean="0">
                <a:solidFill>
                  <a:srgbClr val="C00000"/>
                </a:solidFill>
              </a:rPr>
              <a:t>Reason</a:t>
            </a:r>
            <a:r>
              <a:rPr lang="en-US" dirty="0" smtClean="0"/>
              <a:t>/ </a:t>
            </a:r>
            <a:r>
              <a:rPr lang="en-US" dirty="0" smtClean="0">
                <a:solidFill>
                  <a:srgbClr val="C00000"/>
                </a:solidFill>
              </a:rPr>
              <a:t>Sensibility</a:t>
            </a:r>
            <a:r>
              <a:rPr lang="en-US" dirty="0" smtClean="0"/>
              <a:t> </a:t>
            </a:r>
            <a:r>
              <a:rPr lang="en-US" dirty="0"/>
              <a:t>(1745-84</a:t>
            </a:r>
            <a:r>
              <a:rPr lang="en-US" dirty="0" smtClean="0"/>
              <a:t>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</a:t>
            </a:r>
            <a:r>
              <a:rPr lang="en-US" dirty="0"/>
              <a:t> Prose: </a:t>
            </a:r>
            <a:r>
              <a:rPr lang="en-US" dirty="0" smtClean="0">
                <a:solidFill>
                  <a:srgbClr val="C00000"/>
                </a:solidFill>
              </a:rPr>
              <a:t>Novel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C00000"/>
                </a:solidFill>
              </a:rPr>
              <a:t>Fielding</a:t>
            </a:r>
            <a:r>
              <a:rPr lang="en-US" dirty="0" smtClean="0"/>
              <a:t>, Smollett, Sterne, </a:t>
            </a:r>
            <a:r>
              <a:rPr lang="en-US" dirty="0" smtClean="0">
                <a:solidFill>
                  <a:srgbClr val="C00000"/>
                </a:solidFill>
              </a:rPr>
              <a:t>Goldsmith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C00000"/>
                </a:solidFill>
              </a:rPr>
              <a:t>Walpole</a:t>
            </a:r>
            <a:r>
              <a:rPr lang="en-US" dirty="0" smtClean="0"/>
              <a:t>, Frances </a:t>
            </a:r>
            <a:r>
              <a:rPr lang="en-US" dirty="0" smtClean="0">
                <a:solidFill>
                  <a:srgbClr val="C00000"/>
                </a:solidFill>
              </a:rPr>
              <a:t>Burney</a:t>
            </a:r>
            <a:r>
              <a:rPr lang="en-US" dirty="0"/>
              <a:t>.</a:t>
            </a:r>
            <a:r>
              <a:rPr lang="en-US" dirty="0" smtClean="0"/>
              <a:t> 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Drama</a:t>
            </a:r>
            <a:r>
              <a:rPr lang="en-US" dirty="0"/>
              <a:t>: </a:t>
            </a:r>
            <a:r>
              <a:rPr lang="en-US" dirty="0" smtClean="0">
                <a:solidFill>
                  <a:srgbClr val="C00000"/>
                </a:solidFill>
              </a:rPr>
              <a:t>Goldsmith</a:t>
            </a:r>
            <a:r>
              <a:rPr lang="en-US" dirty="0" smtClean="0"/>
              <a:t>, R.B. </a:t>
            </a:r>
            <a:r>
              <a:rPr lang="en-US" dirty="0" smtClean="0">
                <a:solidFill>
                  <a:srgbClr val="C00000"/>
                </a:solidFill>
              </a:rPr>
              <a:t>Sheridan</a:t>
            </a:r>
            <a:r>
              <a:rPr lang="en-US" dirty="0" smtClean="0"/>
              <a:t>, 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Poetry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C00000"/>
                </a:solidFill>
              </a:rPr>
              <a:t>Gray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C00000"/>
                </a:solidFill>
              </a:rPr>
              <a:t>Collins</a:t>
            </a:r>
            <a:r>
              <a:rPr lang="en-US" dirty="0" smtClean="0"/>
              <a:t>, Johnson, Goldsmith, </a:t>
            </a:r>
            <a:r>
              <a:rPr lang="en-US" dirty="0" smtClean="0">
                <a:solidFill>
                  <a:srgbClr val="C00000"/>
                </a:solidFill>
              </a:rPr>
              <a:t>Cowper</a:t>
            </a:r>
            <a:r>
              <a:rPr lang="en-US" dirty="0" smtClean="0"/>
              <a:t>, Smart, Chatterton, </a:t>
            </a:r>
            <a:r>
              <a:rPr lang="en-US" dirty="0" smtClean="0">
                <a:solidFill>
                  <a:srgbClr val="C00000"/>
                </a:solidFill>
              </a:rPr>
              <a:t>Macpherson</a:t>
            </a:r>
            <a:r>
              <a:rPr lang="en-US" dirty="0" smtClean="0"/>
              <a:t>, Thomas </a:t>
            </a:r>
            <a:r>
              <a:rPr lang="en-US" dirty="0" smtClean="0">
                <a:solidFill>
                  <a:srgbClr val="C00000"/>
                </a:solidFill>
              </a:rPr>
              <a:t>Percy</a:t>
            </a:r>
            <a:r>
              <a:rPr lang="en-US" dirty="0" smtClean="0"/>
              <a:t> (</a:t>
            </a:r>
            <a:r>
              <a:rPr lang="en-US" dirty="0" err="1" smtClean="0">
                <a:solidFill>
                  <a:srgbClr val="C00000"/>
                </a:solidFill>
              </a:rPr>
              <a:t>Reliques</a:t>
            </a:r>
            <a:r>
              <a:rPr lang="en-US" dirty="0" smtClean="0"/>
              <a:t>)</a:t>
            </a: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655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5. The </a:t>
            </a:r>
            <a:r>
              <a:rPr lang="en-US" dirty="0" smtClean="0">
                <a:solidFill>
                  <a:srgbClr val="C00000"/>
                </a:solidFill>
              </a:rPr>
              <a:t>Romantic</a:t>
            </a:r>
            <a:r>
              <a:rPr lang="en-US" dirty="0" smtClean="0"/>
              <a:t> Revival (1784-1932)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62484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</a:t>
            </a:r>
            <a:r>
              <a:rPr lang="en-US" dirty="0"/>
              <a:t>Poetry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C00000"/>
                </a:solidFill>
              </a:rPr>
              <a:t>Blake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C00000"/>
                </a:solidFill>
              </a:rPr>
              <a:t>Wordsworth</a:t>
            </a:r>
            <a:r>
              <a:rPr lang="en-US" dirty="0" smtClean="0"/>
              <a:t>, Southey, Scott, </a:t>
            </a:r>
            <a:r>
              <a:rPr lang="en-US" dirty="0" smtClean="0">
                <a:solidFill>
                  <a:srgbClr val="C00000"/>
                </a:solidFill>
              </a:rPr>
              <a:t>Coleridge</a:t>
            </a:r>
            <a:r>
              <a:rPr lang="en-US" dirty="0" smtClean="0"/>
              <a:t>, Burns, Byron, Shelley, Keats.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Prose</a:t>
            </a:r>
            <a:r>
              <a:rPr lang="en-US" dirty="0"/>
              <a:t>: </a:t>
            </a:r>
            <a:r>
              <a:rPr lang="en-US" dirty="0" smtClean="0"/>
              <a:t>Essays: </a:t>
            </a:r>
            <a:r>
              <a:rPr lang="en-US" dirty="0" smtClean="0">
                <a:solidFill>
                  <a:srgbClr val="C00000"/>
                </a:solidFill>
              </a:rPr>
              <a:t>Lamb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C00000"/>
                </a:solidFill>
              </a:rPr>
              <a:t>Hazlitt</a:t>
            </a:r>
            <a:r>
              <a:rPr lang="en-US" dirty="0" smtClean="0"/>
              <a:t>, De Quincey, Hunt.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Novel: Jane </a:t>
            </a:r>
            <a:r>
              <a:rPr lang="en-US" dirty="0" smtClean="0">
                <a:solidFill>
                  <a:srgbClr val="C00000"/>
                </a:solidFill>
              </a:rPr>
              <a:t>Austen</a:t>
            </a:r>
            <a:r>
              <a:rPr lang="en-US" dirty="0" smtClean="0"/>
              <a:t>, Mary </a:t>
            </a:r>
            <a:r>
              <a:rPr lang="en-US" dirty="0" err="1" smtClean="0"/>
              <a:t>Woolstonecraft</a:t>
            </a:r>
            <a:r>
              <a:rPr lang="en-US" dirty="0" smtClean="0"/>
              <a:t>, Mary           </a:t>
            </a:r>
            <a:r>
              <a:rPr lang="en-US" dirty="0" smtClean="0">
                <a:solidFill>
                  <a:srgbClr val="C00000"/>
                </a:solidFill>
              </a:rPr>
              <a:t>Shelley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C00000"/>
                </a:solidFill>
              </a:rPr>
              <a:t>Scott.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Drama: </a:t>
            </a:r>
            <a:r>
              <a:rPr lang="en-US" dirty="0" smtClean="0"/>
              <a:t>Closet drama by Wordsworth, Coleridge, Shelley, Keats, Southey.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6. The </a:t>
            </a:r>
            <a:r>
              <a:rPr lang="en-US" dirty="0" smtClean="0">
                <a:solidFill>
                  <a:srgbClr val="C00000"/>
                </a:solidFill>
              </a:rPr>
              <a:t>Victorian</a:t>
            </a:r>
            <a:r>
              <a:rPr lang="en-US" dirty="0" smtClean="0"/>
              <a:t> Period (1832-1901)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</a:t>
            </a:r>
            <a:r>
              <a:rPr lang="en-US" dirty="0"/>
              <a:t>Poetry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C00000"/>
                </a:solidFill>
              </a:rPr>
              <a:t>Tennyson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C00000"/>
                </a:solidFill>
              </a:rPr>
              <a:t>Browning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C00000"/>
                </a:solidFill>
              </a:rPr>
              <a:t>Arnold</a:t>
            </a:r>
            <a:r>
              <a:rPr lang="en-US" dirty="0" smtClean="0"/>
              <a:t>, Hardy, Hopkins, Elizabeth Barret,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Pre-Raphaelites: the </a:t>
            </a:r>
            <a:r>
              <a:rPr lang="en-US" dirty="0" err="1" smtClean="0">
                <a:solidFill>
                  <a:srgbClr val="C00000"/>
                </a:solidFill>
              </a:rPr>
              <a:t>Rossettis</a:t>
            </a:r>
            <a:r>
              <a:rPr lang="en-US" dirty="0" smtClean="0"/>
              <a:t>, Morris, Swinburne,  </a:t>
            </a: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Prose: </a:t>
            </a:r>
            <a:r>
              <a:rPr lang="en-US" dirty="0" smtClean="0"/>
              <a:t>Essays: Carlyle, </a:t>
            </a:r>
            <a:r>
              <a:rPr lang="en-US" dirty="0" smtClean="0">
                <a:solidFill>
                  <a:srgbClr val="C00000"/>
                </a:solidFill>
              </a:rPr>
              <a:t>Ruskin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C00000"/>
                </a:solidFill>
              </a:rPr>
              <a:t>Arnold</a:t>
            </a:r>
            <a:r>
              <a:rPr lang="en-US" dirty="0" smtClean="0"/>
              <a:t>, Pater, Stevenson, </a:t>
            </a:r>
          </a:p>
          <a:p>
            <a:pPr marL="0" indent="0">
              <a:buNone/>
            </a:pPr>
            <a:r>
              <a:rPr lang="en-US" dirty="0" smtClean="0"/>
              <a:t>     Novel: </a:t>
            </a:r>
            <a:r>
              <a:rPr lang="en-US" dirty="0" smtClean="0">
                <a:solidFill>
                  <a:srgbClr val="C00000"/>
                </a:solidFill>
              </a:rPr>
              <a:t>Dickens</a:t>
            </a:r>
            <a:r>
              <a:rPr lang="en-US" dirty="0" smtClean="0"/>
              <a:t>, the </a:t>
            </a:r>
            <a:r>
              <a:rPr lang="en-US" dirty="0" smtClean="0">
                <a:solidFill>
                  <a:srgbClr val="C00000"/>
                </a:solidFill>
              </a:rPr>
              <a:t>Bronte</a:t>
            </a:r>
            <a:r>
              <a:rPr lang="en-US" dirty="0" smtClean="0"/>
              <a:t> sisters, Thackeray, G.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/>
              <a:t> </a:t>
            </a:r>
            <a:r>
              <a:rPr lang="en-US" dirty="0" smtClean="0"/>
              <a:t>Eliot, G. Meredith, Gaskell, Trollope, </a:t>
            </a:r>
            <a:r>
              <a:rPr lang="en-US" dirty="0" smtClean="0">
                <a:solidFill>
                  <a:srgbClr val="C00000"/>
                </a:solidFill>
              </a:rPr>
              <a:t>Hardy</a:t>
            </a:r>
            <a:r>
              <a:rPr lang="en-US" dirty="0" smtClean="0"/>
              <a:t>, Butler,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Carrol. </a:t>
            </a: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Drama</a:t>
            </a:r>
            <a:r>
              <a:rPr lang="en-US" dirty="0"/>
              <a:t>: </a:t>
            </a:r>
            <a:r>
              <a:rPr lang="en-US" dirty="0" smtClean="0">
                <a:solidFill>
                  <a:srgbClr val="C00000"/>
                </a:solidFill>
              </a:rPr>
              <a:t>Shaw</a:t>
            </a:r>
            <a:r>
              <a:rPr lang="en-US" dirty="0" smtClean="0"/>
              <a:t>, Galsworthy, </a:t>
            </a:r>
            <a:r>
              <a:rPr lang="en-US" dirty="0" smtClean="0">
                <a:solidFill>
                  <a:srgbClr val="C00000"/>
                </a:solidFill>
              </a:rPr>
              <a:t>Yeats</a:t>
            </a:r>
            <a:r>
              <a:rPr lang="en-US" dirty="0" smtClean="0"/>
              <a:t>, Wilde.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7. The </a:t>
            </a:r>
            <a:r>
              <a:rPr lang="en-US" dirty="0" smtClean="0">
                <a:solidFill>
                  <a:srgbClr val="C00000"/>
                </a:solidFill>
              </a:rPr>
              <a:t>Modern</a:t>
            </a:r>
            <a:r>
              <a:rPr lang="en-US" dirty="0" smtClean="0"/>
              <a:t> Period (1901-45)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62484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Two World </a:t>
            </a:r>
            <a:r>
              <a:rPr lang="en-US" dirty="0" smtClean="0">
                <a:solidFill>
                  <a:srgbClr val="C00000"/>
                </a:solidFill>
              </a:rPr>
              <a:t>Wars</a:t>
            </a:r>
            <a:r>
              <a:rPr lang="en-US" dirty="0" smtClean="0"/>
              <a:t>, Great </a:t>
            </a:r>
            <a:r>
              <a:rPr lang="en-US" dirty="0" smtClean="0">
                <a:solidFill>
                  <a:srgbClr val="C00000"/>
                </a:solidFill>
              </a:rPr>
              <a:t>Depression</a:t>
            </a:r>
            <a:r>
              <a:rPr lang="en-US" dirty="0" smtClean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Poetry: </a:t>
            </a:r>
            <a:r>
              <a:rPr lang="en-US" dirty="0" smtClean="0">
                <a:solidFill>
                  <a:srgbClr val="C00000"/>
                </a:solidFill>
              </a:rPr>
              <a:t>Kipling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C00000"/>
                </a:solidFill>
              </a:rPr>
              <a:t>Yeats</a:t>
            </a:r>
            <a:r>
              <a:rPr lang="en-US" dirty="0" smtClean="0"/>
              <a:t>, de la Mare, Wilfred Owen, </a:t>
            </a:r>
            <a:r>
              <a:rPr lang="en-US" dirty="0" smtClean="0">
                <a:solidFill>
                  <a:srgbClr val="C00000"/>
                </a:solidFill>
              </a:rPr>
              <a:t>Eliot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C00000"/>
                </a:solidFill>
              </a:rPr>
              <a:t>Auden</a:t>
            </a:r>
            <a:r>
              <a:rPr lang="en-US" dirty="0" smtClean="0"/>
              <a:t>, Spender, Brooke, Graves, D. Thomas, Mansfield. 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Prose: </a:t>
            </a:r>
            <a:r>
              <a:rPr lang="en-US" dirty="0" smtClean="0"/>
              <a:t>Essay: </a:t>
            </a:r>
            <a:r>
              <a:rPr lang="en-US" dirty="0" smtClean="0">
                <a:solidFill>
                  <a:srgbClr val="C00000"/>
                </a:solidFill>
              </a:rPr>
              <a:t>Huxley</a:t>
            </a:r>
            <a:r>
              <a:rPr lang="en-US" dirty="0" smtClean="0"/>
              <a:t>, Chesterton, E.V. Lucas, </a:t>
            </a:r>
            <a:r>
              <a:rPr lang="en-US" dirty="0" smtClean="0">
                <a:solidFill>
                  <a:srgbClr val="C00000"/>
                </a:solidFill>
              </a:rPr>
              <a:t>Gardiner</a:t>
            </a:r>
            <a:r>
              <a:rPr lang="en-US" dirty="0" smtClean="0"/>
              <a:t>,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Novel: </a:t>
            </a:r>
            <a:r>
              <a:rPr lang="en-US" dirty="0" smtClean="0">
                <a:solidFill>
                  <a:srgbClr val="C00000"/>
                </a:solidFill>
              </a:rPr>
              <a:t>Conrad</a:t>
            </a:r>
            <a:r>
              <a:rPr lang="en-US" dirty="0" smtClean="0"/>
              <a:t>, D.H. </a:t>
            </a:r>
            <a:r>
              <a:rPr lang="en-US" dirty="0" smtClean="0">
                <a:solidFill>
                  <a:srgbClr val="C00000"/>
                </a:solidFill>
              </a:rPr>
              <a:t>Lawrence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C00000"/>
                </a:solidFill>
              </a:rPr>
              <a:t>Wells</a:t>
            </a:r>
            <a:r>
              <a:rPr lang="en-US" dirty="0" smtClean="0"/>
              <a:t>, Kipling, </a:t>
            </a:r>
            <a:r>
              <a:rPr lang="en-US" dirty="0" smtClean="0">
                <a:solidFill>
                  <a:srgbClr val="C00000"/>
                </a:solidFill>
              </a:rPr>
              <a:t>Joyce</a:t>
            </a:r>
            <a:r>
              <a:rPr lang="en-US" dirty="0" smtClean="0"/>
              <a:t>,    V. </a:t>
            </a:r>
            <a:r>
              <a:rPr lang="en-US" dirty="0" smtClean="0">
                <a:solidFill>
                  <a:srgbClr val="C00000"/>
                </a:solidFill>
              </a:rPr>
              <a:t>Woolf</a:t>
            </a:r>
            <a:r>
              <a:rPr lang="en-US" dirty="0" smtClean="0"/>
              <a:t>, D. </a:t>
            </a:r>
            <a:r>
              <a:rPr lang="en-US" dirty="0" err="1" smtClean="0"/>
              <a:t>Rachardson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C00000"/>
                </a:solidFill>
              </a:rPr>
              <a:t>Forster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C00000"/>
                </a:solidFill>
              </a:rPr>
              <a:t>Orwell</a:t>
            </a:r>
            <a:r>
              <a:rPr lang="en-US" dirty="0" smtClean="0"/>
              <a:t>, Greene.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Drama</a:t>
            </a:r>
            <a:r>
              <a:rPr lang="en-US" dirty="0"/>
              <a:t>: </a:t>
            </a:r>
            <a:r>
              <a:rPr lang="en-US" dirty="0" smtClean="0"/>
              <a:t>Henry Arthur </a:t>
            </a:r>
            <a:r>
              <a:rPr lang="en-US" dirty="0" smtClean="0">
                <a:solidFill>
                  <a:srgbClr val="C00000"/>
                </a:solidFill>
              </a:rPr>
              <a:t>Jones</a:t>
            </a:r>
            <a:r>
              <a:rPr lang="en-US" dirty="0" smtClean="0"/>
              <a:t>, Barrie, Yeats, </a:t>
            </a:r>
            <a:r>
              <a:rPr lang="en-US" dirty="0" smtClean="0">
                <a:solidFill>
                  <a:srgbClr val="C00000"/>
                </a:solidFill>
              </a:rPr>
              <a:t>Galsworthy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C00000"/>
                </a:solidFill>
              </a:rPr>
              <a:t>Shaw</a:t>
            </a:r>
            <a:r>
              <a:rPr lang="en-US" dirty="0" smtClean="0"/>
              <a:t>, Lady Gregory, Synge, </a:t>
            </a:r>
            <a:r>
              <a:rPr lang="en-US" dirty="0" smtClean="0">
                <a:solidFill>
                  <a:srgbClr val="C00000"/>
                </a:solidFill>
              </a:rPr>
              <a:t>Eliot</a:t>
            </a:r>
            <a:r>
              <a:rPr lang="en-US" dirty="0" smtClean="0"/>
              <a:t>, Casey.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7. The </a:t>
            </a:r>
            <a:r>
              <a:rPr lang="en-US" dirty="0" smtClean="0"/>
              <a:t>Post-modern Period (1945-Present)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62484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</a:t>
            </a:r>
            <a:r>
              <a:rPr lang="en-US" dirty="0"/>
              <a:t>Poetry</a:t>
            </a:r>
            <a:r>
              <a:rPr lang="en-US" dirty="0" smtClean="0"/>
              <a:t>: Dylan Thomas, D.J. Enright, Larkin, Hughes, Thom Gunn, Heaney, John </a:t>
            </a:r>
            <a:r>
              <a:rPr lang="en-US" dirty="0" err="1" smtClean="0"/>
              <a:t>Betjman</a:t>
            </a:r>
            <a:r>
              <a:rPr lang="en-US" dirty="0" smtClean="0"/>
              <a:t>, Tomlinson, G. Hill, R.S</a:t>
            </a:r>
            <a:r>
              <a:rPr lang="en-US" dirty="0"/>
              <a:t>. Thomas, Andrew </a:t>
            </a:r>
            <a:r>
              <a:rPr lang="en-US" dirty="0" smtClean="0"/>
              <a:t>Motion.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Prose: </a:t>
            </a:r>
            <a:r>
              <a:rPr lang="en-US" dirty="0" smtClean="0"/>
              <a:t>Lessing, Iris Murdoch, William Golding, David Lodge, Bradbury, Drabble, Susan Hill, Beckett,  </a:t>
            </a:r>
            <a:r>
              <a:rPr lang="en-US" dirty="0" err="1"/>
              <a:t>Nadime</a:t>
            </a:r>
            <a:r>
              <a:rPr lang="en-US" dirty="0"/>
              <a:t> </a:t>
            </a:r>
            <a:r>
              <a:rPr lang="en-US" dirty="0" smtClean="0"/>
              <a:t>Gordimer. 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</a:t>
            </a:r>
            <a:r>
              <a:rPr lang="en-US" dirty="0"/>
              <a:t> Drama: </a:t>
            </a:r>
            <a:r>
              <a:rPr lang="en-US" dirty="0" smtClean="0"/>
              <a:t>Samuel Beckett, Pinter, Tom Stoppard, 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Books </a:t>
            </a:r>
            <a:r>
              <a:rPr lang="en-US" dirty="0" smtClean="0"/>
              <a:t>suggested for Study: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62484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David </a:t>
            </a:r>
            <a:r>
              <a:rPr lang="en-US" dirty="0" err="1"/>
              <a:t>Daiches</a:t>
            </a:r>
            <a:r>
              <a:rPr lang="en-US" dirty="0"/>
              <a:t>. </a:t>
            </a:r>
            <a:r>
              <a:rPr lang="en-US" i="1" dirty="0"/>
              <a:t>A Critical History of English </a:t>
            </a:r>
            <a:r>
              <a:rPr lang="en-US" i="1" dirty="0" smtClean="0"/>
              <a:t>				Literature</a:t>
            </a:r>
            <a:r>
              <a:rPr lang="en-US" dirty="0" smtClean="0"/>
              <a:t>.</a:t>
            </a:r>
          </a:p>
          <a:p>
            <a:pPr marL="514350" indent="-514350">
              <a:buAutoNum type="arabicPeriod"/>
            </a:pPr>
            <a:r>
              <a:rPr lang="en-US" dirty="0" smtClean="0"/>
              <a:t>Edward Albert. </a:t>
            </a:r>
            <a:r>
              <a:rPr lang="en-US" i="1" dirty="0" smtClean="0"/>
              <a:t>History of English Literature.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None/>
            </a:pPr>
            <a:r>
              <a:rPr lang="en-US" dirty="0"/>
              <a:t>3</a:t>
            </a:r>
            <a:r>
              <a:rPr lang="en-US" dirty="0" smtClean="0"/>
              <a:t>. Harry </a:t>
            </a:r>
            <a:r>
              <a:rPr lang="en-US" dirty="0" err="1"/>
              <a:t>Blamaires</a:t>
            </a:r>
            <a:r>
              <a:rPr lang="en-US" dirty="0"/>
              <a:t>. </a:t>
            </a:r>
            <a:r>
              <a:rPr lang="en-US" i="1" dirty="0"/>
              <a:t>A Short History of English </a:t>
            </a:r>
            <a:r>
              <a:rPr lang="en-US" i="1" dirty="0" smtClean="0"/>
              <a:t>				     Literature.</a:t>
            </a:r>
          </a:p>
          <a:p>
            <a:pPr>
              <a:buNone/>
            </a:pPr>
            <a:r>
              <a:rPr lang="en-US" dirty="0"/>
              <a:t>4</a:t>
            </a:r>
            <a:r>
              <a:rPr lang="en-US" dirty="0" smtClean="0"/>
              <a:t>. </a:t>
            </a:r>
            <a:r>
              <a:rPr lang="en-US" dirty="0" err="1" smtClean="0"/>
              <a:t>Ifor</a:t>
            </a:r>
            <a:r>
              <a:rPr lang="en-US" dirty="0" smtClean="0"/>
              <a:t> </a:t>
            </a:r>
            <a:r>
              <a:rPr lang="en-US" dirty="0" smtClean="0"/>
              <a:t>Evans. </a:t>
            </a:r>
            <a:r>
              <a:rPr lang="en-US" i="1" dirty="0" smtClean="0"/>
              <a:t>A Short History of English Literature</a:t>
            </a:r>
            <a:r>
              <a:rPr lang="en-US" i="1" dirty="0" smtClean="0"/>
              <a:t>.</a:t>
            </a:r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r>
              <a:rPr lang="en-US" dirty="0"/>
              <a:t>5</a:t>
            </a:r>
            <a:r>
              <a:rPr lang="en-US" dirty="0" smtClean="0"/>
              <a:t>. Ronald </a:t>
            </a:r>
            <a:r>
              <a:rPr lang="en-US" dirty="0" smtClean="0"/>
              <a:t>Carter. </a:t>
            </a:r>
            <a:r>
              <a:rPr lang="en-US" i="1" dirty="0" smtClean="0"/>
              <a:t>The Routledge </a:t>
            </a:r>
            <a:r>
              <a:rPr lang="en-US" i="1" dirty="0" smtClean="0"/>
              <a:t>History </a:t>
            </a:r>
            <a:r>
              <a:rPr lang="en-US" i="1" dirty="0" smtClean="0"/>
              <a:t>of Literature </a:t>
            </a:r>
            <a:r>
              <a:rPr lang="en-US" i="1" dirty="0" smtClean="0"/>
              <a:t>			in English.</a:t>
            </a:r>
            <a:endParaRPr lang="en-US" i="1" dirty="0"/>
          </a:p>
          <a:p>
            <a:pPr>
              <a:buNone/>
            </a:pPr>
            <a:r>
              <a:rPr lang="en-US" dirty="0"/>
              <a:t>6</a:t>
            </a:r>
            <a:r>
              <a:rPr lang="en-US" dirty="0" smtClean="0"/>
              <a:t>. W.J</a:t>
            </a:r>
            <a:r>
              <a:rPr lang="en-US" dirty="0"/>
              <a:t>. Long. </a:t>
            </a:r>
            <a:r>
              <a:rPr lang="en-US" i="1" dirty="0" smtClean="0"/>
              <a:t>English </a:t>
            </a:r>
            <a:r>
              <a:rPr lang="en-US" i="1" dirty="0"/>
              <a:t>Literature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445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 algn="ctr">
              <a:buNone/>
            </a:pPr>
            <a:r>
              <a:rPr lang="en-US" sz="8000" dirty="0" smtClean="0">
                <a:latin typeface="Algerian" pitchFamily="82" charset="0"/>
                <a:cs typeface="Arial" pitchFamily="34" charset="0"/>
              </a:rPr>
              <a:t>Thank You</a:t>
            </a:r>
            <a:endParaRPr lang="en-US" sz="8000" dirty="0">
              <a:latin typeface="Algerian" pitchFamily="82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10784</TotalTime>
  <Words>992</Words>
  <Application>Microsoft Office PowerPoint</Application>
  <PresentationFormat>On-screen Show (4:3)</PresentationFormat>
  <Paragraphs>178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Algerian</vt:lpstr>
      <vt:lpstr>Arial</vt:lpstr>
      <vt:lpstr>Calibri</vt:lpstr>
      <vt:lpstr>Wingdings</vt:lpstr>
      <vt:lpstr>Office Theme</vt:lpstr>
      <vt:lpstr>History of English Literature: A Critique</vt:lpstr>
      <vt:lpstr>Britons (and now English)</vt:lpstr>
      <vt:lpstr>1. Anglo-Saxon/Old English Period (450-1066)</vt:lpstr>
      <vt:lpstr>PowerPoint Presentation</vt:lpstr>
      <vt:lpstr>2. Middle English/Anglo-Norman Period (1066-1500)</vt:lpstr>
      <vt:lpstr>3. English Renaissance Period (1500-1660)</vt:lpstr>
      <vt:lpstr>3. English Renaissance Period (1500-1660)</vt:lpstr>
      <vt:lpstr>3. English Renaissance Period (1500-1660)</vt:lpstr>
      <vt:lpstr>3. English Renaissance Period (1500-1660)</vt:lpstr>
      <vt:lpstr>3. English Renaissance Period (1500-1660)</vt:lpstr>
      <vt:lpstr>4. The Neo-classical Period (1660-1784)</vt:lpstr>
      <vt:lpstr>4. The Neo-classical Period (1660-1784)</vt:lpstr>
      <vt:lpstr>4. The Neo-classical Period (1660-1784)</vt:lpstr>
      <vt:lpstr>5. The Romantic Revival (1784-1932)</vt:lpstr>
      <vt:lpstr>6. The Victorian Period (1832-1901)</vt:lpstr>
      <vt:lpstr>7. The Modern Period (1901-45)</vt:lpstr>
      <vt:lpstr>7. The Post-modern Period (1945-Present)</vt:lpstr>
      <vt:lpstr>Books suggested for Study: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English Literature: A Critique</dc:title>
  <dc:creator>Rajendra kumar</dc:creator>
  <cp:lastModifiedBy>Rajendra kumar</cp:lastModifiedBy>
  <cp:revision>259</cp:revision>
  <dcterms:created xsi:type="dcterms:W3CDTF">2019-02-02T16:20:01Z</dcterms:created>
  <dcterms:modified xsi:type="dcterms:W3CDTF">2019-02-10T11:17:30Z</dcterms:modified>
</cp:coreProperties>
</file>